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embeddedFontLs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CMSS10"/>
      <p:regular r:id="rId19"/>
    </p:embeddedFont>
    <p:embeddedFont>
      <p:font typeface="CMSY10ORIG"/>
      <p:regular r:id="rId20"/>
    </p:embeddedFont>
    <p:embeddedFont>
      <p:font typeface="CMTI10"/>
      <p:regular r:id="rId21"/>
    </p:embeddedFont>
    <p:embeddedFont>
      <p:font typeface="CMMI10"/>
      <p:regular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2816" autoAdjust="0"/>
  </p:normalViewPr>
  <p:slideViewPr>
    <p:cSldViewPr>
      <p:cViewPr varScale="1">
        <p:scale>
          <a:sx n="90" d="100"/>
          <a:sy n="90" d="100"/>
        </p:scale>
        <p:origin x="-108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CECC4-CF86-4715-9ACF-BB308A0BAB77}" type="datetimeFigureOut">
              <a:rPr lang="en-US" smtClean="0"/>
              <a:pPr/>
              <a:t>12/13/2015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1BA7C-E18C-4E39-B627-3465A8166F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Bugs</a:t>
            </a:r>
            <a:r>
              <a:rPr lang="en-US" baseline="0" dirty="0" smtClean="0"/>
              <a:t> both in the protocol and it’s implementation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diagram: instead of drawing diagrams like this on your board, you write them in a process calculus and then analyze</a:t>
            </a:r>
            <a:r>
              <a:rPr lang="en-US" baseline="0" dirty="0" smtClean="0"/>
              <a:t>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Skipped most</a:t>
            </a:r>
            <a:r>
              <a:rPr lang="en-US" baseline="0" dirty="0" smtClean="0"/>
              <a:t>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Red: skipping</a:t>
            </a:r>
          </a:p>
          <a:p>
            <a:r>
              <a:rPr lang="en-US" dirty="0" smtClean="0"/>
              <a:t>Green: allowing</a:t>
            </a:r>
            <a:r>
              <a:rPr lang="en-US" baseline="0" dirty="0" smtClean="0"/>
              <a:t> unexpected messages to be received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end:</a:t>
            </a:r>
            <a:r>
              <a:rPr lang="en-US" baseline="0" dirty="0" smtClean="0"/>
              <a:t> </a:t>
            </a:r>
            <a:r>
              <a:rPr lang="en-US" dirty="0" smtClean="0"/>
              <a:t>We have 2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say:</a:t>
            </a:r>
            <a:r>
              <a:rPr lang="en-US" baseline="0" dirty="0" smtClean="0"/>
              <a:t> </a:t>
            </a:r>
            <a:r>
              <a:rPr lang="en-US" b="1" baseline="0" dirty="0" smtClean="0"/>
              <a:t>Hardware</a:t>
            </a:r>
            <a:r>
              <a:rPr lang="en-US" baseline="0" dirty="0" smtClean="0"/>
              <a:t> </a:t>
            </a:r>
            <a:r>
              <a:rPr lang="en-US" b="1" baseline="0" dirty="0" smtClean="0"/>
              <a:t>Accelerated</a:t>
            </a:r>
            <a:r>
              <a:rPr lang="en-US" baseline="0" dirty="0" smtClean="0"/>
              <a:t> Dynamic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D0DB-070F-43E3-97A3-C29AC591A5F7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77CA4-0BB2-4957-9C68-5132ED001E35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C3D0-ADC8-4CDA-AC6A-FC58BF2E47A7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8BCE8-1850-41A9-B70D-E86C11141060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20C66-3C97-4AD0-BFD3-9D233A78B7C3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EC2AD-ED00-499B-95AD-CF623C2105EB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5037-4111-4BA1-BDEF-6EEDBFAA17A7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A53A-B689-44D7-9A03-DF7108590652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EB2C-7210-4596-95C8-CB1F9A1327EB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3860D-8B37-489D-8BC9-15E886A91AB3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6C78-0B3A-4BC3-8AED-8CDCCB35EA2B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D187-5726-4C24-BBDD-FB279D764BA9}" type="datetime2">
              <a:rPr lang="en-US" smtClean="0"/>
              <a:pPr/>
              <a:t>Sunday, December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D699A-67FB-4F36-809D-738B0721C2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osecco.gforge.inria.fr/personal/hritcu/students/topics/2016/secomp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://prosecco.gforge.inria.fr/personal/hritcu/talks/Micro-Policies-MSR-Redmond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smacktls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secco.gforge.inria.fr/personal/bblanche/proverif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prosecco.gforge.inria.fr/personal/bblanche/cryptoverif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star-lang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mitls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macktes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ickChick/QuickChi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is.upenn.edu/~llamp/pdf/Luck.pdf" TargetMode="External"/><Relationship Id="rId4" Type="http://schemas.openxmlformats.org/officeDocument/2006/relationships/hyperlink" Target="http://prosecco.gforge.inria.fr/personal/hritcu/students/topics/2016/quick-chick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620000" cy="2136775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More Secure Software </a:t>
            </a:r>
            <a:r>
              <a:rPr lang="en-US" sz="4800" dirty="0" smtClean="0"/>
              <a:t>Systems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by </a:t>
            </a:r>
            <a:r>
              <a:rPr lang="en-US" sz="3000" dirty="0" smtClean="0"/>
              <a:t>Formal Verification, </a:t>
            </a:r>
            <a:r>
              <a:rPr lang="en-US" sz="3000" dirty="0" smtClean="0"/>
              <a:t>Property-Based Testing</a:t>
            </a:r>
            <a:r>
              <a:rPr lang="en-US" sz="3000" dirty="0" smtClean="0"/>
              <a:t>, Secure Compilation, and Dynamic </a:t>
            </a:r>
            <a:r>
              <a:rPr lang="en-US" sz="3000" dirty="0" smtClean="0"/>
              <a:t>Monitoring</a:t>
            </a:r>
            <a:endParaRPr lang="en-US" sz="3000" i="1" dirty="0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</a:t>
            </a:r>
            <a:r>
              <a:rPr lang="ro-RO" dirty="0" smtClean="0">
                <a:solidFill>
                  <a:schemeClr val="tx1"/>
                </a:solidFill>
              </a:rPr>
              <a:t>ătălin Hrițcu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 err="1" smtClean="0">
                <a:solidFill>
                  <a:schemeClr val="tx1"/>
                </a:solidFill>
              </a:rPr>
              <a:t>Inria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Paris, </a:t>
            </a:r>
            <a:r>
              <a:rPr lang="en-US" sz="2400" dirty="0" smtClean="0">
                <a:solidFill>
                  <a:schemeClr val="tx1"/>
                </a:solidFill>
              </a:rPr>
              <a:t>Prosecco team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logo_INRIA_en.png"/>
          <p:cNvPicPr>
            <a:picLocks noChangeAspect="1"/>
          </p:cNvPicPr>
          <p:nvPr/>
        </p:nvPicPr>
        <p:blipFill>
          <a:blip r:embed="rId4" cstate="print"/>
          <a:srcRect b="13151"/>
          <a:stretch>
            <a:fillRect/>
          </a:stretch>
        </p:blipFill>
        <p:spPr>
          <a:xfrm>
            <a:off x="2438400" y="535381"/>
            <a:ext cx="1676400" cy="5314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0200" y="70866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dirty="0">
                <a:solidFill>
                  <a:schemeClr val="bg1">
                    <a:lumMod val="75000"/>
                  </a:schemeClr>
                </a:solidFill>
              </a:rPr>
              <a:t>Prosecco Reading Group  - </a:t>
            </a:r>
            <a:r>
              <a:rPr lang="ro-RO" dirty="0" smtClean="0">
                <a:solidFill>
                  <a:schemeClr val="bg1">
                    <a:lumMod val="75000"/>
                  </a:schemeClr>
                </a:solidFill>
              </a:rPr>
              <a:t>Friday, November 29, 2013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SS10"/>
              </a:rPr>
              <a:t>A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CMTI10"/>
              </a:rPr>
              <a:t>A</a:t>
            </a:r>
            <a:r>
              <a:rPr lang="en-US" smtClean="0">
                <a:latin typeface="CMMI10"/>
              </a:rPr>
              <a:t>A</a:t>
            </a:r>
            <a:endParaRPr lang="en-US"/>
          </a:p>
        </p:txBody>
      </p:sp>
      <p:pic>
        <p:nvPicPr>
          <p:cNvPr id="9" name="Picture 8" descr="prosecc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521378"/>
            <a:ext cx="2773388" cy="621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</a:t>
            </a:r>
            <a:r>
              <a:rPr lang="en-US" dirty="0" err="1" smtClean="0"/>
              <a:t>miTLS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335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95325" y="3124199"/>
            <a:ext cx="1676400" cy="838200"/>
            <a:chOff x="609600" y="609600"/>
            <a:chExt cx="1676400" cy="838200"/>
          </a:xfrm>
        </p:grpSpPr>
        <p:sp>
          <p:nvSpPr>
            <p:cNvPr id="7" name="Rounded Rectangle 6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F*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36671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752725" y="3124199"/>
            <a:ext cx="1676400" cy="838200"/>
            <a:chOff x="609600" y="609600"/>
            <a:chExt cx="1676400" cy="838200"/>
          </a:xfrm>
        </p:grpSpPr>
        <p:sp>
          <p:nvSpPr>
            <p:cNvPr id="12" name="Rounded Rectangle 11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OCaml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42925" y="5105399"/>
            <a:ext cx="8153400" cy="6096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00325" y="5105399"/>
            <a:ext cx="0" cy="6096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57725" y="5105399"/>
            <a:ext cx="0" cy="6096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5125" y="5105399"/>
            <a:ext cx="0" cy="6096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45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819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810125" y="3124199"/>
            <a:ext cx="1676400" cy="838200"/>
            <a:chOff x="609600" y="609600"/>
            <a:chExt cx="1676400" cy="838200"/>
          </a:xfrm>
        </p:grpSpPr>
        <p:sp>
          <p:nvSpPr>
            <p:cNvPr id="22" name="Rounded Rectangle 21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C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333625" y="5400674"/>
            <a:ext cx="5334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00550" y="5410199"/>
            <a:ext cx="5334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457950" y="5419724"/>
            <a:ext cx="5334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63520" y="5228466"/>
            <a:ext cx="12600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compiled F*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4328" y="5228466"/>
            <a:ext cx="164160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compiled </a:t>
            </a:r>
            <a:r>
              <a:rPr lang="en-US" sz="1700" dirty="0" err="1" smtClean="0">
                <a:solidFill>
                  <a:schemeClr val="tx1"/>
                </a:solidFill>
              </a:rPr>
              <a:t>OCaml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24537" y="5228466"/>
            <a:ext cx="116871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compiled C</a:t>
            </a:r>
            <a:endParaRPr lang="en-US" sz="1700" dirty="0">
              <a:solidFill>
                <a:srgbClr val="C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67525" y="3124199"/>
            <a:ext cx="1676400" cy="838200"/>
            <a:chOff x="609600" y="609600"/>
            <a:chExt cx="1676400" cy="838200"/>
          </a:xfrm>
        </p:grpSpPr>
        <p:sp>
          <p:nvSpPr>
            <p:cNvPr id="32" name="Rounded Rectangle 31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ASM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7093043" y="5228466"/>
            <a:ext cx="14636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compiled ASM</a:t>
            </a:r>
            <a:endParaRPr lang="en-US" sz="17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81600" y="2221468"/>
            <a:ext cx="308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 1</a:t>
            </a:r>
            <a:r>
              <a:rPr lang="en-US" b="1" dirty="0" smtClean="0">
                <a:solidFill>
                  <a:srgbClr val="C00000"/>
                </a:solidFill>
              </a:rPr>
              <a:t>: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insecure languages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00400" y="6019800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Problem 2: </a:t>
            </a:r>
            <a:r>
              <a:rPr lang="en-US" b="1" dirty="0" smtClean="0">
                <a:solidFill>
                  <a:srgbClr val="C00000"/>
                </a:solidFill>
              </a:rPr>
              <a:t>insecure interaction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4400" y="2667000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15.000 LOC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42197" y="2667000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r>
              <a:rPr lang="en-US" dirty="0" smtClean="0"/>
              <a:t>0.000 LOC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873177" y="2743200"/>
            <a:ext cx="136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400.000 LOC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33400" y="2590800"/>
            <a:ext cx="1981200" cy="15240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57200" y="2209800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we can verify this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381000" y="1981200"/>
            <a:ext cx="4191000" cy="22098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86098" y="1600200"/>
            <a:ext cx="305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we can thoroughly test this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228600" y="1524000"/>
            <a:ext cx="8763000" cy="518160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heartble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1143000"/>
            <a:ext cx="1066800" cy="1292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828950" y="1143000"/>
            <a:ext cx="80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Ooops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29" grpId="0"/>
      <p:bldP spid="30" grpId="0"/>
      <p:bldP spid="35" grpId="0"/>
      <p:bldP spid="37" grpId="0"/>
      <p:bldP spid="39" grpId="0"/>
      <p:bldP spid="43" grpId="0"/>
      <p:bldP spid="44" grpId="0"/>
      <p:bldP spid="46" grpId="0" animBg="1"/>
      <p:bldP spid="47" grpId="0"/>
      <p:bldP spid="48" grpId="0" animBg="1"/>
      <p:bldP spid="49" grpId="0"/>
      <p:bldP spid="50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Secure 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648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1. Secure language semantics (e.g. memory safe </a:t>
            </a:r>
            <a:r>
              <a:rPr lang="en-US" dirty="0" smtClean="0"/>
              <a:t>C</a:t>
            </a:r>
            <a:r>
              <a:rPr lang="en-US" dirty="0" smtClean="0"/>
              <a:t>)</a:t>
            </a:r>
          </a:p>
          <a:p>
            <a:r>
              <a:rPr lang="en-US" dirty="0" smtClean="0"/>
              <a:t>2. Secure language interaction (dynamic isolation, call discipline, type checking, immutability, uniqueness, …)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But, at what cost? In software, 10x? 100x? 1000x?</a:t>
            </a:r>
          </a:p>
          <a:p>
            <a:r>
              <a:rPr lang="en-US" b="1" dirty="0" smtClean="0">
                <a:hlinkClick r:id="rId4"/>
              </a:rPr>
              <a:t>Micro-policies</a:t>
            </a:r>
            <a:endParaRPr lang="en-US" b="1" dirty="0" smtClean="0"/>
          </a:p>
          <a:p>
            <a:pPr lvl="1"/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b="1" dirty="0" smtClean="0"/>
              <a:t>tagged hardware </a:t>
            </a:r>
            <a:r>
              <a:rPr lang="en-US" b="1" dirty="0" smtClean="0"/>
              <a:t>architecture</a:t>
            </a:r>
          </a:p>
          <a:p>
            <a:pPr lvl="1"/>
            <a:r>
              <a:rPr lang="en-US" dirty="0" smtClean="0"/>
              <a:t>associates </a:t>
            </a:r>
            <a:r>
              <a:rPr lang="en-US" b="1" dirty="0" smtClean="0"/>
              <a:t>large metadata tag </a:t>
            </a:r>
            <a:r>
              <a:rPr lang="en-US" b="1" dirty="0" smtClean="0"/>
              <a:t>to each </a:t>
            </a:r>
            <a:r>
              <a:rPr lang="en-US" b="1" dirty="0" smtClean="0"/>
              <a:t>word</a:t>
            </a:r>
          </a:p>
          <a:p>
            <a:pPr lvl="1"/>
            <a:r>
              <a:rPr lang="en-US" dirty="0" smtClean="0"/>
              <a:t>efficiently propagates </a:t>
            </a:r>
            <a:r>
              <a:rPr lang="en-US" dirty="0" smtClean="0"/>
              <a:t>and checks </a:t>
            </a:r>
            <a:r>
              <a:rPr lang="en-US" dirty="0" smtClean="0"/>
              <a:t>tags; </a:t>
            </a:r>
            <a:r>
              <a:rPr lang="en-US" b="1" dirty="0" smtClean="0"/>
              <a:t>hw caching</a:t>
            </a:r>
            <a:endParaRPr lang="en-US" dirty="0" smtClean="0"/>
          </a:p>
          <a:p>
            <a:pPr lvl="1"/>
            <a:r>
              <a:rPr lang="en-US" dirty="0" smtClean="0"/>
              <a:t>dynamic monitoring: </a:t>
            </a:r>
            <a:r>
              <a:rPr lang="en-US" b="1" dirty="0" smtClean="0"/>
              <a:t>software defined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  <a:r>
              <a:rPr lang="en-US" b="1" dirty="0" smtClean="0"/>
              <a:t>very flexible,</a:t>
            </a:r>
            <a:br>
              <a:rPr lang="en-US" b="1" dirty="0" smtClean="0"/>
            </a:br>
            <a:r>
              <a:rPr lang="en-US" b="1" dirty="0" smtClean="0"/>
              <a:t>fine-grained</a:t>
            </a:r>
            <a:r>
              <a:rPr lang="en-US" dirty="0" smtClean="0"/>
              <a:t> </a:t>
            </a:r>
            <a:r>
              <a:rPr lang="en-US" dirty="0" smtClean="0"/>
              <a:t>(words, instructions), </a:t>
            </a:r>
            <a:r>
              <a:rPr lang="en-US" b="1" dirty="0" smtClean="0"/>
              <a:t>fast …</a:t>
            </a: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… average 10% runtime overhead</a:t>
            </a:r>
            <a:r>
              <a:rPr lang="en-US" dirty="0" smtClean="0"/>
              <a:t> for complex policies!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micro-polici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0" y="3505200"/>
            <a:ext cx="1066800" cy="1066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Secure Software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 Verification</a:t>
            </a:r>
          </a:p>
          <a:p>
            <a:r>
              <a:rPr lang="en-US" dirty="0" smtClean="0"/>
              <a:t>Property-Based Testing</a:t>
            </a:r>
          </a:p>
          <a:p>
            <a:r>
              <a:rPr lang="en-US" dirty="0" smtClean="0"/>
              <a:t>Secure Compilation</a:t>
            </a:r>
          </a:p>
          <a:p>
            <a:r>
              <a:rPr lang="en-US" dirty="0" smtClean="0"/>
              <a:t>Dynamic Monitoring</a:t>
            </a:r>
          </a:p>
          <a:p>
            <a:r>
              <a:rPr lang="en-US" b="1" dirty="0" smtClean="0"/>
              <a:t>… they </a:t>
            </a:r>
            <a:r>
              <a:rPr lang="en-US" b="1" dirty="0" smtClean="0"/>
              <a:t>can all play a </a:t>
            </a:r>
            <a:r>
              <a:rPr lang="en-US" b="1" dirty="0" smtClean="0"/>
              <a:t>role!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953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you!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[</a:t>
            </a:r>
            <a:r>
              <a:rPr lang="en-US" dirty="0" smtClean="0"/>
              <a:t>in]security </a:t>
            </a:r>
            <a:r>
              <a:rPr lang="en-US" dirty="0" smtClean="0"/>
              <a:t>is a big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Screenshot from 2015-05-21 15-10-5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959" y="4191000"/>
            <a:ext cx="4553441" cy="23555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 descr="Screenshot from 2015-05-21 15-11-4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2245423"/>
            <a:ext cx="4947324" cy="1945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 descr="Screenshot from 2015-05-21 15-13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29050" y="2133600"/>
            <a:ext cx="4248150" cy="16432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Screenshot from 2015-05-21 15-12-1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600" y="5181600"/>
            <a:ext cx="4144467" cy="15006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 descr="Screenshot from 2015-05-21 15-11-17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00400" y="3810000"/>
            <a:ext cx="3758350" cy="1287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Screenshot from 2015-05-21 15-09-48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7800" y="5334000"/>
            <a:ext cx="3048000" cy="34034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 descr="Screenshot from 2015-05-21 15-09-1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2600" y="5514164"/>
            <a:ext cx="4079814" cy="24106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 descr="Screenshot from 2015-05-21 15-07-59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72200" y="1447800"/>
            <a:ext cx="2935487" cy="1934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28600" y="1396425"/>
            <a:ext cx="5877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hlinkClick r:id="rId11"/>
              </a:rPr>
              <a:t>e.g. vulnerabilities in TLS (</a:t>
            </a:r>
            <a:r>
              <a:rPr lang="en-US" sz="3000" b="1" dirty="0" err="1" smtClean="0">
                <a:hlinkClick r:id="rId11"/>
              </a:rPr>
              <a:t>Prosecco</a:t>
            </a:r>
            <a:r>
              <a:rPr lang="en-US" sz="3000" b="1" dirty="0" smtClean="0">
                <a:hlinkClick r:id="rId11"/>
              </a:rPr>
              <a:t>)</a:t>
            </a:r>
            <a:endParaRPr lang="en-US" sz="3000" b="1" dirty="0"/>
          </a:p>
        </p:txBody>
      </p:sp>
      <p:pic>
        <p:nvPicPr>
          <p:cNvPr id="12" name="Picture 11" descr="Screenshot from 2015-05-21 15-08-52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4600" y="3124200"/>
            <a:ext cx="2691656" cy="2057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Formal verification can </a:t>
            </a:r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… find bugs &amp; prove security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hlinkClick r:id="rId3"/>
              </a:rPr>
              <a:t>ProVerif</a:t>
            </a:r>
            <a:r>
              <a:rPr lang="en-US" dirty="0" smtClean="0"/>
              <a:t> &amp; </a:t>
            </a:r>
            <a:r>
              <a:rPr lang="en-US" dirty="0" err="1" smtClean="0">
                <a:hlinkClick r:id="rId4"/>
              </a:rPr>
              <a:t>CryptoVerif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 smtClean="0"/>
              <a:t>Prosecco</a:t>
            </a:r>
            <a:r>
              <a:rPr lang="en-US" dirty="0" smtClean="0"/>
              <a:t> tools for </a:t>
            </a:r>
            <a:r>
              <a:rPr lang="en-US" i="1" dirty="0" smtClean="0"/>
              <a:t>automatically </a:t>
            </a:r>
            <a:r>
              <a:rPr lang="en-US" dirty="0" smtClean="0"/>
              <a:t>analyzing</a:t>
            </a:r>
            <a:br>
              <a:rPr lang="en-US" dirty="0" smtClean="0"/>
            </a:br>
            <a:r>
              <a:rPr lang="en-US" dirty="0" smtClean="0"/>
              <a:t>the security of crypto </a:t>
            </a:r>
            <a:r>
              <a:rPr lang="en-US" dirty="0" smtClean="0"/>
              <a:t>protocol </a:t>
            </a:r>
            <a:r>
              <a:rPr lang="en-US" i="1" dirty="0" smtClean="0"/>
              <a:t>models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successful for </a:t>
            </a:r>
            <a:r>
              <a:rPr lang="en-US" dirty="0" smtClean="0"/>
              <a:t>finding logical </a:t>
            </a:r>
            <a:r>
              <a:rPr lang="en-US" dirty="0" smtClean="0"/>
              <a:t>flaws</a:t>
            </a:r>
            <a:br>
              <a:rPr lang="en-US" dirty="0" smtClean="0"/>
            </a:br>
            <a:r>
              <a:rPr lang="en-US" dirty="0" smtClean="0"/>
              <a:t>early in protocol design phase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Just that </a:t>
            </a:r>
            <a:r>
              <a:rPr lang="en-US" b="1" dirty="0" smtClean="0">
                <a:solidFill>
                  <a:srgbClr val="C00000"/>
                </a:solidFill>
              </a:rPr>
              <a:t>models are very abstract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previous </a:t>
            </a:r>
            <a:r>
              <a:rPr lang="en-US" dirty="0" smtClean="0"/>
              <a:t>proofs of TLS </a:t>
            </a:r>
            <a:r>
              <a:rPr lang="en-US" dirty="0" smtClean="0"/>
              <a:t>models</a:t>
            </a:r>
            <a:br>
              <a:rPr lang="en-US" dirty="0" smtClean="0"/>
            </a:br>
            <a:r>
              <a:rPr lang="en-US" b="1" dirty="0" smtClean="0">
                <a:solidFill>
                  <a:srgbClr val="C00000"/>
                </a:solidFill>
              </a:rPr>
              <a:t>missed</a:t>
            </a:r>
            <a:r>
              <a:rPr lang="en-US" dirty="0" smtClean="0"/>
              <a:t> implementation attacks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Verified models are cool</a:t>
            </a:r>
          </a:p>
          <a:p>
            <a:pPr lvl="1">
              <a:lnSpc>
                <a:spcPct val="12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but verified implementations are much </a:t>
            </a:r>
            <a:r>
              <a:rPr lang="en-US" b="1" dirty="0" err="1" smtClean="0">
                <a:solidFill>
                  <a:schemeClr val="tx2"/>
                </a:solidFill>
              </a:rPr>
              <a:t>coolear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mode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902" y="1295400"/>
            <a:ext cx="8441298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Verifying implementations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  <a:hlinkClick r:id="rId2"/>
              </a:rPr>
              <a:t>F*</a:t>
            </a:r>
            <a:r>
              <a:rPr lang="en-US" b="1" dirty="0" smtClean="0">
                <a:solidFill>
                  <a:schemeClr val="tx2"/>
                </a:solidFill>
              </a:rPr>
              <a:t> is a new programming language</a:t>
            </a:r>
            <a:endParaRPr lang="en-US" dirty="0" smtClean="0"/>
          </a:p>
          <a:p>
            <a:r>
              <a:rPr lang="en-US" dirty="0" smtClean="0"/>
              <a:t>… putting </a:t>
            </a:r>
            <a:r>
              <a:rPr lang="en-US" dirty="0" smtClean="0"/>
              <a:t>together:</a:t>
            </a:r>
          </a:p>
          <a:p>
            <a:pPr lvl="1"/>
            <a:r>
              <a:rPr lang="en-US" b="1" dirty="0" smtClean="0"/>
              <a:t>impure </a:t>
            </a:r>
            <a:r>
              <a:rPr lang="en-US" b="1" dirty="0" smtClean="0"/>
              <a:t>functional programming</a:t>
            </a:r>
            <a:r>
              <a:rPr lang="en-US" dirty="0" smtClean="0"/>
              <a:t> in </a:t>
            </a:r>
            <a:r>
              <a:rPr lang="en-US" dirty="0" smtClean="0"/>
              <a:t>ML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extracts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OCaml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and 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#, interoperates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automation</a:t>
            </a:r>
            <a:r>
              <a:rPr lang="en-US" dirty="0" smtClean="0"/>
              <a:t> of SMT-based verification systems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like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Why3,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Frama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-C, Boogie, VCC,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Dafny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expressive power</a:t>
            </a:r>
            <a:r>
              <a:rPr lang="en-US" dirty="0" smtClean="0"/>
              <a:t> of interactive proof assistants </a:t>
            </a:r>
            <a:r>
              <a:rPr lang="en-US" dirty="0" smtClean="0"/>
              <a:t>based on dependent types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like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 Coq,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Agda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Lean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fstar-n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1524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miTLS</a:t>
            </a:r>
            <a:r>
              <a:rPr lang="en-US" dirty="0" smtClean="0">
                <a:hlinkClick r:id="rId2"/>
              </a:rPr>
              <a:t>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dirty="0" smtClean="0"/>
              <a:t>ormally </a:t>
            </a:r>
            <a:r>
              <a:rPr lang="en-US" dirty="0" smtClean="0"/>
              <a:t>verified reference </a:t>
            </a:r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smtClean="0"/>
              <a:t>TLS </a:t>
            </a:r>
            <a:r>
              <a:rPr lang="en-US" dirty="0" smtClean="0"/>
              <a:t>1.2 in F* (working </a:t>
            </a:r>
            <a:r>
              <a:rPr lang="en-US" dirty="0" smtClean="0"/>
              <a:t>towards </a:t>
            </a:r>
            <a:r>
              <a:rPr lang="en-US" dirty="0" smtClean="0"/>
              <a:t>TLS 1.3</a:t>
            </a:r>
            <a:r>
              <a:rPr lang="en-US" dirty="0" smtClean="0"/>
              <a:t>)</a:t>
            </a:r>
          </a:p>
          <a:p>
            <a:r>
              <a:rPr lang="en-US" dirty="0" smtClean="0"/>
              <a:t>Written from scratch focusing on verification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mitl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476726"/>
            <a:ext cx="8686800" cy="3609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formal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b="1" dirty="0" smtClean="0"/>
              <a:t>scalability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state </a:t>
            </a:r>
            <a:r>
              <a:rPr lang="en-US" dirty="0" smtClean="0"/>
              <a:t>of the art for verifying correctness </a:t>
            </a:r>
            <a:r>
              <a:rPr lang="en-US" dirty="0" smtClean="0"/>
              <a:t>and security </a:t>
            </a:r>
            <a:r>
              <a:rPr lang="en-US" dirty="0" smtClean="0"/>
              <a:t>of systems is </a:t>
            </a:r>
            <a:r>
              <a:rPr lang="en-US" dirty="0" smtClean="0"/>
              <a:t>10.000-20.000 LOC (and 500.000 LOP)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b="1" dirty="0" smtClean="0"/>
              <a:t>legacy code </a:t>
            </a:r>
            <a:r>
              <a:rPr lang="en-US" dirty="0" smtClean="0"/>
              <a:t>(e.g. </a:t>
            </a:r>
            <a:r>
              <a:rPr lang="en-US" dirty="0" err="1" smtClean="0"/>
              <a:t>OpenSSL</a:t>
            </a:r>
            <a:r>
              <a:rPr lang="en-US" dirty="0" smtClean="0"/>
              <a:t>)</a:t>
            </a:r>
            <a:endParaRPr lang="en-US" b="1" dirty="0" smtClean="0"/>
          </a:p>
          <a:p>
            <a:pPr lvl="1">
              <a:lnSpc>
                <a:spcPct val="110000"/>
              </a:lnSpc>
            </a:pPr>
            <a:r>
              <a:rPr lang="en-US" dirty="0" err="1" smtClean="0"/>
              <a:t>vs</a:t>
            </a:r>
            <a:r>
              <a:rPr lang="en-US" dirty="0" smtClean="0"/>
              <a:t> nice fresh reference implementations (e.g. </a:t>
            </a:r>
            <a:r>
              <a:rPr lang="en-US" dirty="0" err="1" smtClean="0"/>
              <a:t>miTLS</a:t>
            </a:r>
            <a:r>
              <a:rPr lang="en-US" dirty="0" smtClean="0"/>
              <a:t>*)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b="1" dirty="0" smtClean="0"/>
              <a:t>effort of failed proofs </a:t>
            </a:r>
            <a:r>
              <a:rPr lang="en-US" dirty="0" smtClean="0"/>
              <a:t>(automatic </a:t>
            </a:r>
            <a:r>
              <a:rPr lang="en-US" dirty="0" smtClean="0"/>
              <a:t>or </a:t>
            </a:r>
            <a:r>
              <a:rPr lang="en-US" dirty="0" smtClean="0"/>
              <a:t>interactive)</a:t>
            </a:r>
            <a:endParaRPr lang="en-US" b="1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finding </a:t>
            </a:r>
            <a:r>
              <a:rPr lang="en-US" dirty="0" smtClean="0"/>
              <a:t>bugs by failed proof attempts very </a:t>
            </a:r>
            <a:r>
              <a:rPr lang="en-US" dirty="0" smtClean="0"/>
              <a:t>costly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can </a:t>
            </a:r>
            <a:r>
              <a:rPr lang="en-US" b="1" dirty="0" smtClean="0">
                <a:solidFill>
                  <a:schemeClr val="tx2"/>
                </a:solidFill>
              </a:rPr>
              <a:t>find very interesting bugs by testing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hlinkClick r:id="rId3"/>
              </a:rPr>
              <a:t>SMACKTest</a:t>
            </a:r>
            <a:r>
              <a:rPr lang="en-US" dirty="0" smtClean="0"/>
              <a:t>: </a:t>
            </a:r>
            <a:r>
              <a:rPr lang="en-US" dirty="0" smtClean="0"/>
              <a:t>testing </a:t>
            </a:r>
            <a:r>
              <a:rPr lang="en-US" dirty="0" smtClean="0"/>
              <a:t>TLS state machine</a:t>
            </a:r>
            <a:endParaRPr lang="en-US" dirty="0"/>
          </a:p>
        </p:txBody>
      </p:sp>
      <p:pic>
        <p:nvPicPr>
          <p:cNvPr id="5" name="Content Placeholder 4" descr="smack1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457200" y="1676400"/>
            <a:ext cx="8229600" cy="38561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467600" y="2971800"/>
            <a:ext cx="1143000" cy="152400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mack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" y="1717131"/>
            <a:ext cx="8382000" cy="5140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smack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592" y="0"/>
            <a:ext cx="4434408" cy="6858000"/>
          </a:xfrm>
          <a:prstGeom prst="rect">
            <a:avLst/>
          </a:prstGeom>
        </p:spPr>
      </p:pic>
      <p:pic>
        <p:nvPicPr>
          <p:cNvPr id="7" name="Picture 6" descr="smack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1472" y="228600"/>
            <a:ext cx="3666728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Dependable property-based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Beyond just finding bugs, confidence by testing</a:t>
            </a:r>
          </a:p>
          <a:p>
            <a:r>
              <a:rPr lang="en-US" dirty="0" smtClean="0"/>
              <a:t>Integrating testing and formal verification</a:t>
            </a:r>
          </a:p>
          <a:p>
            <a:pPr lvl="1"/>
            <a:r>
              <a:rPr lang="en-US" b="1" dirty="0" err="1" smtClean="0">
                <a:hlinkClick r:id="rId3"/>
              </a:rPr>
              <a:t>QuickChick</a:t>
            </a:r>
            <a:r>
              <a:rPr lang="en-US" dirty="0" smtClean="0"/>
              <a:t>: property-based testing for Coq (soon F* </a:t>
            </a:r>
            <a:r>
              <a:rPr lang="en-US" dirty="0" smtClean="0"/>
              <a:t>too)</a:t>
            </a:r>
          </a:p>
          <a:p>
            <a:pPr lvl="2"/>
            <a:r>
              <a:rPr lang="en-US" dirty="0" smtClean="0"/>
              <a:t>i.e. putting the “property” back in property-based testing</a:t>
            </a:r>
          </a:p>
          <a:p>
            <a:r>
              <a:rPr lang="en-US" dirty="0" smtClean="0"/>
              <a:t>Systematically </a:t>
            </a:r>
            <a:r>
              <a:rPr lang="en-US" dirty="0" smtClean="0"/>
              <a:t>measuring testing </a:t>
            </a:r>
            <a:r>
              <a:rPr lang="en-US" dirty="0" smtClean="0"/>
              <a:t>quality</a:t>
            </a:r>
            <a:endParaRPr lang="en-US" b="1" dirty="0" smtClean="0">
              <a:hlinkClick r:id="rId4"/>
            </a:endParaRPr>
          </a:p>
          <a:p>
            <a:pPr lvl="1"/>
            <a:r>
              <a:rPr lang="en-US" b="1" dirty="0" smtClean="0">
                <a:hlinkClick r:id="rId4"/>
              </a:rPr>
              <a:t>Polarized </a:t>
            </a:r>
            <a:r>
              <a:rPr lang="en-US" b="1" dirty="0" smtClean="0">
                <a:hlinkClick r:id="rId4"/>
              </a:rPr>
              <a:t>mutation </a:t>
            </a:r>
            <a:r>
              <a:rPr lang="en-US" b="1" dirty="0" smtClean="0">
                <a:hlinkClick r:id="rId4"/>
              </a:rPr>
              <a:t>testing</a:t>
            </a:r>
            <a:endParaRPr lang="en-US" dirty="0" smtClean="0"/>
          </a:p>
          <a:p>
            <a:pPr lvl="2"/>
            <a:r>
              <a:rPr lang="en-US" dirty="0" smtClean="0"/>
              <a:t>i.e. property-based mutation</a:t>
            </a:r>
          </a:p>
          <a:p>
            <a:r>
              <a:rPr lang="en-US" dirty="0" smtClean="0"/>
              <a:t>Making testing more thorough and cost-effective</a:t>
            </a:r>
          </a:p>
          <a:p>
            <a:pPr lvl="1"/>
            <a:r>
              <a:rPr lang="en-US" b="1" dirty="0" smtClean="0">
                <a:hlinkClick r:id="rId5"/>
              </a:rPr>
              <a:t>Luck</a:t>
            </a:r>
            <a:r>
              <a:rPr lang="en-US" dirty="0" smtClean="0"/>
              <a:t>: a domain-specific </a:t>
            </a:r>
            <a:r>
              <a:rPr lang="en-US" dirty="0" smtClean="0"/>
              <a:t>language for </a:t>
            </a:r>
            <a:r>
              <a:rPr lang="en-US" dirty="0" smtClean="0"/>
              <a:t>data </a:t>
            </a:r>
            <a:r>
              <a:rPr lang="en-US" dirty="0" smtClean="0"/>
              <a:t>generators</a:t>
            </a:r>
          </a:p>
          <a:p>
            <a:pPr lvl="2"/>
            <a:r>
              <a:rPr lang="en-US" dirty="0" smtClean="0"/>
              <a:t>i.e. property-based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HRITCU@HPLTYWZZOIEJONJR" val="5079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22700</TotalTime>
  <Words>507</Words>
  <Application>Microsoft Office PowerPoint</Application>
  <PresentationFormat>On-screen Show (4:3)</PresentationFormat>
  <Paragraphs>110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CMSS10</vt:lpstr>
      <vt:lpstr>CMSY10ORIG</vt:lpstr>
      <vt:lpstr>CMTI10</vt:lpstr>
      <vt:lpstr>CMMI10</vt:lpstr>
      <vt:lpstr>Office Theme</vt:lpstr>
      <vt:lpstr>More Secure Software Systems by Formal Verification, Property-Based Testing, Secure Compilation, and Dynamic Monitoring</vt:lpstr>
      <vt:lpstr>Software [in]security is a big problem</vt:lpstr>
      <vt:lpstr>Formal verification can help</vt:lpstr>
      <vt:lpstr>Verifying implementations with</vt:lpstr>
      <vt:lpstr>miTLS*</vt:lpstr>
      <vt:lpstr>The limits of formal verification</vt:lpstr>
      <vt:lpstr>SMACKTest: testing TLS state machine</vt:lpstr>
      <vt:lpstr>Slide 8</vt:lpstr>
      <vt:lpstr>Dependable property-based testing</vt:lpstr>
      <vt:lpstr>Back to miTLS*</vt:lpstr>
      <vt:lpstr>Secure compilation</vt:lpstr>
      <vt:lpstr>More Secure Software Systems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Property-Based Testing</dc:title>
  <dc:creator>hritcu</dc:creator>
  <cp:lastModifiedBy>Catalin Hritcu</cp:lastModifiedBy>
  <cp:revision>1017</cp:revision>
  <dcterms:created xsi:type="dcterms:W3CDTF">2013-11-27T14:47:03Z</dcterms:created>
  <dcterms:modified xsi:type="dcterms:W3CDTF">2015-12-15T15:08:01Z</dcterms:modified>
</cp:coreProperties>
</file>